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Roboto Mon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glniTtXJGoA9MRwdvHMe9DrSS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RobotoMon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RobotoMono-bold.fntdata"/><Relationship Id="rId6" Type="http://schemas.openxmlformats.org/officeDocument/2006/relationships/slide" Target="slides/slide2.xml"/><Relationship Id="rId18" Type="http://schemas.openxmlformats.org/officeDocument/2006/relationships/font" Target="fonts/RobotoMon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780ec2be9_2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2780ec2be9_2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32780ec2be9_2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780ec2be9_2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2780ec2be9_2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2780ec2be9_2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63798" y="3413522"/>
            <a:ext cx="7416403" cy="1402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400">
                <a:latin typeface="Montserrat"/>
                <a:ea typeface="Montserrat"/>
                <a:cs typeface="Montserrat"/>
                <a:sym typeface="Montserrat"/>
              </a:rPr>
              <a:t>RAG</a:t>
            </a: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&amp;클라우드 성능 평가 결과서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5913675" y="6355325"/>
            <a:ext cx="62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504350" y="6840050"/>
            <a:ext cx="32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Team1 </a:t>
            </a:r>
            <a:r>
              <a:rPr b="1" lang="en-US"/>
              <a:t>청약 알려드림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유상범, 강진모, 강이삭, 박기범, 유다은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/>
          <p:nvPr/>
        </p:nvSpPr>
        <p:spPr>
          <a:xfrm>
            <a:off x="863800" y="3725098"/>
            <a:ext cx="61503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3D3838"/>
                </a:solidFill>
              </a:rPr>
              <a:t>본 평가는 RAG(Retrieval-Augmented Generation) 시스템의 성능을 객관적으로 분석하고, 성능 개선 방안을 도출하기 위한 목적으로 수행되었습니다. 성능 평가를 통해 시스템의 효율성과 안정성을 향상시키고, 최적화된 RAG 기반 질의응답 시스템 구축을 목표로 합니다.</a:t>
            </a:r>
            <a:endParaRPr sz="1900">
              <a:solidFill>
                <a:srgbClr val="3D3838"/>
              </a:solidFill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63798" y="2431613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배경 및 목적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623929" y="3725108"/>
            <a:ext cx="6150293" cy="1850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3D3838"/>
                </a:solidFill>
              </a:rPr>
              <a:t>RAG 시스템은 대규모 언어 모델과 문서 검색을 결합한 최신 기술로, 정확하고 신뢰성 있는 응답 생성을 위해서는 각 구성 요소의 성능 최적화가 필수적입니다. 본 평가 결과는 향후 시스템 개발 및 운영에 필요한 의사 결정을 위한 중요한 정보로 활용될 것입니다.</a:t>
            </a:r>
            <a:endParaRPr sz="1900">
              <a:solidFill>
                <a:srgbClr val="3D3838"/>
              </a:solidFill>
            </a:endParaRPr>
          </a:p>
          <a:p>
            <a:pPr indent="0" lvl="0" marL="0" rtl="0" algn="l">
              <a:lnSpc>
                <a:spcPct val="152631"/>
              </a:lnSpc>
              <a:spcBef>
                <a:spcPts val="120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3D3838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3D383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6350198" y="1753910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평가 대상 선정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6350198" y="3103007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6563558" y="3212306"/>
            <a:ext cx="12858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7152323" y="3103007"/>
            <a:ext cx="2782729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임베딩 모델 </a:t>
            </a:r>
            <a:endParaRPr b="1" sz="2200">
              <a:solidFill>
                <a:srgbClr val="3D38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및 언어모델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10181868" y="3103007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0361890" y="3212306"/>
            <a:ext cx="195263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0983992" y="3103007"/>
            <a:ext cx="2782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Vector DB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6350198" y="5236607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529864" y="5345906"/>
            <a:ext cx="19585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7152323" y="5236607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AWS EC2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/>
          <p:nvPr/>
        </p:nvSpPr>
        <p:spPr>
          <a:xfrm>
            <a:off x="6350198" y="1106091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평가 항목 </a:t>
            </a: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선정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3" name="Google Shape;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198" y="2177534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/>
          <p:nvPr/>
        </p:nvSpPr>
        <p:spPr>
          <a:xfrm>
            <a:off x="6350198" y="304133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처리 속도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6350201" y="3539975"/>
            <a:ext cx="4756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처리 시간, 데이터 전송 속도, 응답 시간 등을 측정합니다.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/>
          <p:nvPr/>
        </p:nvSpPr>
        <p:spPr>
          <a:xfrm>
            <a:off x="763300" y="3486625"/>
            <a:ext cx="67548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b="1" lang="en-US" sz="3900">
                <a:latin typeface="Montserrat"/>
                <a:ea typeface="Montserrat"/>
                <a:cs typeface="Montserrat"/>
                <a:sym typeface="Montserrat"/>
              </a:rPr>
              <a:t>임베딩 및 쿼리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성능 평가 결과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763310" y="4433173"/>
            <a:ext cx="13103700" cy="3036000"/>
          </a:xfrm>
          <a:prstGeom prst="roundRect">
            <a:avLst>
              <a:gd fmla="val 1078" name="adj"/>
            </a:avLst>
          </a:prstGeom>
          <a:noFill/>
          <a:ln cap="flat" cmpd="sng" w="9525">
            <a:solidFill>
              <a:srgbClr val="000000">
                <a:alpha val="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771593" y="4440768"/>
            <a:ext cx="13087200" cy="60420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990243" y="4579263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구분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5356027" y="4579263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평가항목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9718000" y="4579263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결과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770930" y="5044916"/>
            <a:ext cx="13087231" cy="604123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990243" y="5183386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임베딩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5356027" y="5183386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임베딩 총 소요시간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D3838"/>
              </a:solidFill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9718000" y="5183386"/>
            <a:ext cx="392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1051.96s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D3838"/>
              </a:solidFill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770930" y="5649039"/>
            <a:ext cx="13087231" cy="604123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5356027" y="5787509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문서당 평균 시간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D3838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9718000" y="5787509"/>
            <a:ext cx="392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0.0198s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D3838"/>
              </a:solidFill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770930" y="6253163"/>
            <a:ext cx="13087231" cy="604123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990243" y="6391632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쿼리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5356027" y="6391632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평균 총 응답시간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9718000" y="6391632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2.0575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770930" y="6857286"/>
            <a:ext cx="13087231" cy="604123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5356027" y="6995755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평균 문서 검색 시간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9718000" y="6995755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0.02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771605" y="7461413"/>
            <a:ext cx="13087200" cy="604200"/>
          </a:xfrm>
          <a:prstGeom prst="rect">
            <a:avLst/>
          </a:prstGeom>
          <a:solidFill>
            <a:srgbClr val="000000">
              <a:alpha val="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90918" y="7599882"/>
            <a:ext cx="392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5356702" y="7599882"/>
            <a:ext cx="3918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평균 응답 시간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9718675" y="7599882"/>
            <a:ext cx="3922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D3838"/>
                </a:solidFill>
              </a:rPr>
              <a:t>2.0375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780ec2be9_2_38"/>
          <p:cNvSpPr/>
          <p:nvPr/>
        </p:nvSpPr>
        <p:spPr>
          <a:xfrm>
            <a:off x="830575" y="1730401"/>
            <a:ext cx="7172100" cy="58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테스트 환경: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대상 서버: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http://localhost:8080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테스트 도구: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k6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가상 사용자 수(Virtual Users): 최대 3000명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요청 유형: HTTP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US" sz="1500">
                <a:solidFill>
                  <a:schemeClr val="dk1"/>
                </a:solidFill>
              </a:rPr>
              <a:t> 요청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테스트 단계(Staging):</a:t>
            </a:r>
            <a:br>
              <a:rPr b="1" lang="en-US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부하를 점진적으로 증가시키는 방식으로 설정: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초기 부하:</a:t>
            </a:r>
            <a:r>
              <a:rPr lang="en-US" sz="1500">
                <a:solidFill>
                  <a:schemeClr val="dk1"/>
                </a:solidFill>
              </a:rPr>
              <a:t> 10초 동안 100명 도달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중간 부하 증가:</a:t>
            </a:r>
            <a:r>
              <a:rPr lang="en-US" sz="1500">
                <a:solidFill>
                  <a:schemeClr val="dk1"/>
                </a:solidFill>
              </a:rPr>
              <a:t> 1분 동안 400명 도달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급격한 증가:</a:t>
            </a:r>
            <a:r>
              <a:rPr lang="en-US" sz="1500">
                <a:solidFill>
                  <a:schemeClr val="dk1"/>
                </a:solidFill>
              </a:rPr>
              <a:t> 10초 동안 1400명 도달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안정화:</a:t>
            </a:r>
            <a:r>
              <a:rPr lang="en-US" sz="1500">
                <a:solidFill>
                  <a:schemeClr val="dk1"/>
                </a:solidFill>
              </a:rPr>
              <a:t> 3분 동안 2000명 유지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최대 부하:</a:t>
            </a:r>
            <a:r>
              <a:rPr lang="en-US" sz="1500">
                <a:solidFill>
                  <a:schemeClr val="dk1"/>
                </a:solidFill>
              </a:rPr>
              <a:t> 3분 동안 3000명 유지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부하 감소:</a:t>
            </a:r>
            <a:r>
              <a:rPr lang="en-US" sz="1500">
                <a:solidFill>
                  <a:schemeClr val="dk1"/>
                </a:solidFill>
              </a:rPr>
              <a:t> 20초 동안 100명으로 감소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종료:</a:t>
            </a:r>
            <a:r>
              <a:rPr lang="en-US" sz="1500">
                <a:solidFill>
                  <a:schemeClr val="dk1"/>
                </a:solidFill>
              </a:rPr>
              <a:t> 10초 동안 0명으로 감소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요청 설정:</a:t>
            </a:r>
            <a:br>
              <a:rPr b="1" lang="en-US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단일 엔드포인트: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http://localhost:8080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성공 응답 기준: HTTP 상태 코드 200</a:t>
            </a:r>
            <a:endParaRPr sz="1500">
              <a:solidFill>
                <a:srgbClr val="3D3838"/>
              </a:solidFill>
            </a:endParaRPr>
          </a:p>
        </p:txBody>
      </p:sp>
      <p:sp>
        <p:nvSpPr>
          <p:cNvPr id="122" name="Google Shape;122;g32780ec2be9_2_38"/>
          <p:cNvSpPr/>
          <p:nvPr/>
        </p:nvSpPr>
        <p:spPr>
          <a:xfrm>
            <a:off x="830573" y="794416"/>
            <a:ext cx="56097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400">
                <a:latin typeface="Montserrat"/>
                <a:ea typeface="Montserrat"/>
                <a:cs typeface="Montserrat"/>
                <a:sym typeface="Montserrat"/>
              </a:rPr>
              <a:t>테스트 시나리오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32780ec2be9_2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475" y="1495825"/>
            <a:ext cx="7509975" cy="25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2780ec2be9_2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475" y="4192725"/>
            <a:ext cx="68484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780ec2be9_2_50"/>
          <p:cNvSpPr/>
          <p:nvPr/>
        </p:nvSpPr>
        <p:spPr>
          <a:xfrm>
            <a:off x="678175" y="1674743"/>
            <a:ext cx="5860500" cy="4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주요 메트릭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CPU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사용량은 최대 44.9%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요청 성공률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성공률:</a:t>
            </a:r>
            <a:r>
              <a:rPr lang="en-US" sz="1500">
                <a:solidFill>
                  <a:schemeClr val="dk1"/>
                </a:solidFill>
              </a:rPr>
              <a:t> 99.81% (475,175건 중 474,275건 성공)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실패율:</a:t>
            </a:r>
            <a:r>
              <a:rPr lang="en-US" sz="1500">
                <a:solidFill>
                  <a:schemeClr val="dk1"/>
                </a:solidFill>
              </a:rPr>
              <a:t> 0.18%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데이터 처리량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수신 데이터(data_received):</a:t>
            </a:r>
            <a:r>
              <a:rPr lang="en-US" sz="1500">
                <a:solidFill>
                  <a:schemeClr val="dk1"/>
                </a:solidFill>
              </a:rPr>
              <a:t> 128MB (평균 269kB/s)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전송 데이터(data_sent):</a:t>
            </a:r>
            <a:r>
              <a:rPr lang="en-US" sz="1500">
                <a:solidFill>
                  <a:schemeClr val="dk1"/>
                </a:solidFill>
              </a:rPr>
              <a:t> 39MB (평균 81kB/s)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응답 시간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평균 응답 시간(http_req_duration):</a:t>
            </a:r>
            <a:r>
              <a:rPr lang="en-US" sz="1500">
                <a:solidFill>
                  <a:schemeClr val="dk1"/>
                </a:solidFill>
              </a:rPr>
              <a:t> 731.22ms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상위 90% 응답 시간(P90):</a:t>
            </a:r>
            <a:r>
              <a:rPr lang="en-US" sz="1500">
                <a:solidFill>
                  <a:schemeClr val="dk1"/>
                </a:solidFill>
              </a:rPr>
              <a:t> 834.06ms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상위 95% 응답 시간(P95):</a:t>
            </a:r>
            <a:r>
              <a:rPr lang="en-US" sz="1500">
                <a:solidFill>
                  <a:schemeClr val="dk1"/>
                </a:solidFill>
              </a:rPr>
              <a:t> 914ms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최대 응답 시간:</a:t>
            </a:r>
            <a:r>
              <a:rPr lang="en-US" sz="1500">
                <a:solidFill>
                  <a:schemeClr val="dk1"/>
                </a:solidFill>
              </a:rPr>
              <a:t> 1.1초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31" name="Google Shape;131;g32780ec2be9_2_50"/>
          <p:cNvSpPr txBox="1"/>
          <p:nvPr/>
        </p:nvSpPr>
        <p:spPr>
          <a:xfrm>
            <a:off x="7024225" y="1674750"/>
            <a:ext cx="7115700" cy="54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기타 메트릭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HTTP 요청 횟수:</a:t>
            </a:r>
            <a:r>
              <a:rPr lang="en-US" sz="1500">
                <a:solidFill>
                  <a:schemeClr val="dk1"/>
                </a:solidFill>
              </a:rPr>
              <a:t> 총 475,175회 (평균 초당 996 요청 처리)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동시 사용자 수(VU):</a:t>
            </a:r>
            <a:r>
              <a:rPr lang="en-US" sz="1500">
                <a:solidFill>
                  <a:schemeClr val="dk1"/>
                </a:solidFill>
              </a:rPr>
              <a:t> 최대 3000명 도달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상세 지표 분석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http_req_blocked</a:t>
            </a:r>
            <a:r>
              <a:rPr lang="en-US" sz="1500">
                <a:solidFill>
                  <a:schemeClr val="dk1"/>
                </a:solidFill>
              </a:rPr>
              <a:t>: 요청이 차단된 시간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평균 970.86µs, 최대 8.57ms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http_req_waiting</a:t>
            </a:r>
            <a:r>
              <a:rPr lang="en-US" sz="1500">
                <a:solidFill>
                  <a:schemeClr val="dk1"/>
                </a:solidFill>
              </a:rPr>
              <a:t>: 서버 응답 시작까지의 대기 시간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평균 729.01ms, P95: 914ms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http_req_receiving</a:t>
            </a:r>
            <a:r>
              <a:rPr lang="en-US" sz="1500">
                <a:solidFill>
                  <a:schemeClr val="dk1"/>
                </a:solidFill>
              </a:rPr>
              <a:t>: 클라이언트가 응답을 수신하는 데 걸린 시간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평균 353.61µs, 최대 722ms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http_req_sending</a:t>
            </a:r>
            <a:r>
              <a:rPr lang="en-US" sz="1500">
                <a:solidFill>
                  <a:schemeClr val="dk1"/>
                </a:solidFill>
              </a:rPr>
              <a:t>: 요청 데이터를 서버로 전송하는 시간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평균 1.85ms, 최대 4.15ms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TLS 핸드셰이킹</a:t>
            </a:r>
            <a:r>
              <a:rPr lang="en-US" sz="1500">
                <a:solidFill>
                  <a:schemeClr val="dk1"/>
                </a:solidFill>
              </a:rPr>
              <a:t>: 0ms (TLS 사용 안 함)</a:t>
            </a:r>
            <a:br>
              <a:rPr lang="en-US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</p:txBody>
      </p:sp>
      <p:sp>
        <p:nvSpPr>
          <p:cNvPr id="132" name="Google Shape;132;g32780ec2be9_2_50"/>
          <p:cNvSpPr/>
          <p:nvPr/>
        </p:nvSpPr>
        <p:spPr>
          <a:xfrm>
            <a:off x="678173" y="642016"/>
            <a:ext cx="56097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lang="en-US" sz="4400">
                <a:latin typeface="Montserrat"/>
                <a:ea typeface="Montserrat"/>
                <a:cs typeface="Montserrat"/>
                <a:sym typeface="Montserrat"/>
              </a:rPr>
              <a:t>테스트 결과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043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/>
          <p:nvPr/>
        </p:nvSpPr>
        <p:spPr>
          <a:xfrm>
            <a:off x="6337697" y="668774"/>
            <a:ext cx="5527834" cy="69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Montserrat"/>
              <a:buNone/>
            </a:pPr>
            <a:r>
              <a:rPr b="1" i="0" lang="en-US" sz="43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분석 및 시사점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7697" y="1724501"/>
            <a:ext cx="1216104" cy="19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918600" y="1967625"/>
            <a:ext cx="6529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3D3838"/>
                </a:solidFill>
              </a:rPr>
              <a:t>임베딩에선 총 문서 임베딩 시간이 오래걸렸습니다. 다만 개당 문서 처리 속도는 빠른편이라 초기 임베딩을 제외하고 업데이트마다의 임베딩에서는 문제가 없어보입니다.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2" name="Google Shape;14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7697" y="3670221"/>
            <a:ext cx="1216104" cy="19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7918609" y="3913346"/>
            <a:ext cx="5860494" cy="729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3D3838"/>
                </a:solidFill>
              </a:rPr>
              <a:t>문서 탐색 시간은 길지 않았으나 답변 생성의 경우 평균 시간이 2초대로 측정되어 성능이 좋지 않았습니다.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4" name="Google Shape;14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7697" y="5615940"/>
            <a:ext cx="1216104" cy="19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7918600" y="5859084"/>
            <a:ext cx="58605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3D3838"/>
                </a:solidFill>
              </a:rPr>
              <a:t>AWS EC2</a:t>
            </a:r>
            <a:r>
              <a:rPr lang="en-US" sz="1900">
                <a:solidFill>
                  <a:schemeClr val="dk1"/>
                </a:solidFill>
              </a:rPr>
              <a:t>테스트 결과 서버는 최대 3000명의 동시 사용자를 안정적으로 처리했으며, 평균 응답 시간도 1초 이하로 유지되었습니다. 그러나 응답 대기 시간 최적화 및 실패율 감소를 통해 성능을 더욱 개선할 여지가 있을 것 같습니다. 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3D383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863798" y="856774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향후 발전 방향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902" y="2051685"/>
            <a:ext cx="2128957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/>
          <p:nvPr/>
        </p:nvSpPr>
        <p:spPr>
          <a:xfrm>
            <a:off x="4030385" y="2909530"/>
            <a:ext cx="117872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5400675" y="2483525"/>
            <a:ext cx="2805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응답시간 최적화 필요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5400675" y="2982150"/>
            <a:ext cx="9583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P90 응답 시간(834ms)이 1초에 근접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대기 시간(http_req_waiting)이 평균 729ms로 전체 응답 시간의 대부분을 차지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120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3D3838"/>
              </a:solidFill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5215533" y="3799880"/>
            <a:ext cx="8489394" cy="15240"/>
          </a:xfrm>
          <a:prstGeom prst="roundRect">
            <a:avLst>
              <a:gd fmla="val 2429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7" name="Google Shape;15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483" y="3845957"/>
            <a:ext cx="4257913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/>
          <p:nvPr/>
        </p:nvSpPr>
        <p:spPr>
          <a:xfrm>
            <a:off x="3999905" y="4480917"/>
            <a:ext cx="178951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6465213" y="409277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실패율 감소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6465225" y="4591400"/>
            <a:ext cx="84057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0.18%의 실패율 발생 원인 분석 필요 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(네트워크 지연, 서버 자원 부족 등)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120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3D3838"/>
              </a:solidFill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6280071" y="5594152"/>
            <a:ext cx="7424857" cy="15240"/>
          </a:xfrm>
          <a:prstGeom prst="roundRect">
            <a:avLst>
              <a:gd fmla="val 2429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2" name="Google Shape;16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945" y="5640229"/>
            <a:ext cx="6386870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/>
          <p:nvPr/>
        </p:nvSpPr>
        <p:spPr>
          <a:xfrm>
            <a:off x="3999548" y="6275189"/>
            <a:ext cx="179546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7529626" y="5887050"/>
            <a:ext cx="5516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답변 생성 시간 최적화  및 문서 탐색 최적화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7529632" y="6385679"/>
            <a:ext cx="59901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답변 생성 시간 1초 이내 최적화 및 정확한 문서 검색 필요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2631"/>
              </a:lnSpc>
              <a:spcBef>
                <a:spcPts val="120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3D383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2024-12-18T07:02:29Z</dcterms:created>
  <dc:creator>PptxGenJS</dc:creator>
</cp:coreProperties>
</file>